
<file path=[Content_Types].xml><?xml version="1.0" encoding="utf-8"?>
<Types xmlns="http://schemas.openxmlformats.org/package/2006/content-types">
  <Default Extension="png" ContentType="image/png"/>
  <Default Extension="jpe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9" r:id="rId13"/>
    <p:sldId id="283" r:id="rId14"/>
    <p:sldId id="270" r:id="rId15"/>
    <p:sldId id="276" r:id="rId16"/>
    <p:sldId id="281" r:id="rId17"/>
    <p:sldId id="282" r:id="rId18"/>
    <p:sldId id="280" r:id="rId19"/>
    <p:sldId id="272" r:id="rId20"/>
    <p:sldId id="273" r:id="rId21"/>
    <p:sldId id="274" r:id="rId22"/>
    <p:sldId id="284" r:id="rId23"/>
    <p:sldId id="271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83117-9E1A-4D4F-BCFD-4AA3D5A16DC2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/>
      <dgm:spPr/>
    </dgm:pt>
    <dgm:pt modelId="{E9C98C05-639B-4D54-84D2-CECF37BB2280}">
      <dgm:prSet phldrT="[Text]" phldr="1"/>
      <dgm:spPr/>
      <dgm:t>
        <a:bodyPr/>
        <a:lstStyle/>
        <a:p>
          <a:endParaRPr lang="en-US" dirty="0"/>
        </a:p>
      </dgm:t>
    </dgm:pt>
    <dgm:pt modelId="{1C913D1A-CFAA-426F-9976-80DE0C151641}" type="parTrans" cxnId="{A23DBDBE-DBD1-49E1-8506-1A28DCC44603}">
      <dgm:prSet/>
      <dgm:spPr/>
      <dgm:t>
        <a:bodyPr/>
        <a:lstStyle/>
        <a:p>
          <a:endParaRPr lang="en-US"/>
        </a:p>
      </dgm:t>
    </dgm:pt>
    <dgm:pt modelId="{9DD04236-E6C2-4B40-BC23-C67950541101}" type="sibTrans" cxnId="{A23DBDBE-DBD1-49E1-8506-1A28DCC4460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8451F880-7EE1-4247-AEE2-AB8BB3FA398C}" type="pres">
      <dgm:prSet presAssocID="{2BA83117-9E1A-4D4F-BCFD-4AA3D5A16DC2}" presName="Name0" presStyleCnt="0">
        <dgm:presLayoutVars>
          <dgm:dir/>
        </dgm:presLayoutVars>
      </dgm:prSet>
      <dgm:spPr/>
    </dgm:pt>
    <dgm:pt modelId="{74D4EF29-EDBA-44C8-AE57-F57B3842E261}" type="pres">
      <dgm:prSet presAssocID="{9DD04236-E6C2-4B40-BC23-C67950541101}" presName="picture_1" presStyleLbl="bgImgPlace1" presStyleIdx="0" presStyleCnt="1"/>
      <dgm:spPr/>
      <dgm:t>
        <a:bodyPr/>
        <a:lstStyle/>
        <a:p>
          <a:endParaRPr lang="en-US"/>
        </a:p>
      </dgm:t>
    </dgm:pt>
    <dgm:pt modelId="{BC13EAD2-610F-4CED-AEAB-A5A271862DE7}" type="pres">
      <dgm:prSet presAssocID="{E9C98C05-639B-4D54-84D2-CECF37BB228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D8077-027A-4B9F-8723-9518F800C216}" type="pres">
      <dgm:prSet presAssocID="{2BA83117-9E1A-4D4F-BCFD-4AA3D5A16DC2}" presName="maxNode" presStyleCnt="0"/>
      <dgm:spPr/>
    </dgm:pt>
    <dgm:pt modelId="{98052FBF-0F4B-41F7-9687-2CA5ECB3A593}" type="pres">
      <dgm:prSet presAssocID="{2BA83117-9E1A-4D4F-BCFD-4AA3D5A16DC2}" presName="Name33" presStyleCnt="0"/>
      <dgm:spPr/>
    </dgm:pt>
  </dgm:ptLst>
  <dgm:cxnLst>
    <dgm:cxn modelId="{D4B078A8-6A0A-4632-8A9A-8D90208B7CC1}" type="presOf" srcId="{2BA83117-9E1A-4D4F-BCFD-4AA3D5A16DC2}" destId="{8451F880-7EE1-4247-AEE2-AB8BB3FA398C}" srcOrd="0" destOrd="0" presId="urn:microsoft.com/office/officeart/2008/layout/AccentedPicture"/>
    <dgm:cxn modelId="{5B3FECB9-02CE-4953-B2A4-5294DC2A2B0E}" type="presOf" srcId="{9DD04236-E6C2-4B40-BC23-C67950541101}" destId="{74D4EF29-EDBA-44C8-AE57-F57B3842E261}" srcOrd="0" destOrd="0" presId="urn:microsoft.com/office/officeart/2008/layout/AccentedPicture"/>
    <dgm:cxn modelId="{A23DBDBE-DBD1-49E1-8506-1A28DCC44603}" srcId="{2BA83117-9E1A-4D4F-BCFD-4AA3D5A16DC2}" destId="{E9C98C05-639B-4D54-84D2-CECF37BB2280}" srcOrd="0" destOrd="0" parTransId="{1C913D1A-CFAA-426F-9976-80DE0C151641}" sibTransId="{9DD04236-E6C2-4B40-BC23-C67950541101}"/>
    <dgm:cxn modelId="{DC9D884B-5849-4B66-93C0-5399FAD2BC6F}" type="presOf" srcId="{E9C98C05-639B-4D54-84D2-CECF37BB2280}" destId="{BC13EAD2-610F-4CED-AEAB-A5A271862DE7}" srcOrd="0" destOrd="0" presId="urn:microsoft.com/office/officeart/2008/layout/AccentedPicture"/>
    <dgm:cxn modelId="{5AA289F1-BF48-4790-B933-652206B3FD10}" type="presParOf" srcId="{8451F880-7EE1-4247-AEE2-AB8BB3FA398C}" destId="{74D4EF29-EDBA-44C8-AE57-F57B3842E261}" srcOrd="0" destOrd="0" presId="urn:microsoft.com/office/officeart/2008/layout/AccentedPicture"/>
    <dgm:cxn modelId="{8AE6D4C3-B72E-4414-91C9-D1E32700EFF1}" type="presParOf" srcId="{8451F880-7EE1-4247-AEE2-AB8BB3FA398C}" destId="{BC13EAD2-610F-4CED-AEAB-A5A271862DE7}" srcOrd="1" destOrd="0" presId="urn:microsoft.com/office/officeart/2008/layout/AccentedPicture"/>
    <dgm:cxn modelId="{3B6D2E84-1336-4793-8084-22D9A35C14EE}" type="presParOf" srcId="{8451F880-7EE1-4247-AEE2-AB8BB3FA398C}" destId="{D72D8077-027A-4B9F-8723-9518F800C216}" srcOrd="2" destOrd="0" presId="urn:microsoft.com/office/officeart/2008/layout/AccentedPicture"/>
    <dgm:cxn modelId="{669BE122-F930-472A-8647-915A5E96D7AA}" type="presParOf" srcId="{D72D8077-027A-4B9F-8723-9518F800C216}" destId="{98052FBF-0F4B-41F7-9687-2CA5ECB3A59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4EF29-EDBA-44C8-AE57-F57B3842E261}">
      <dsp:nvSpPr>
        <dsp:cNvPr id="0" name=""/>
        <dsp:cNvSpPr/>
      </dsp:nvSpPr>
      <dsp:spPr>
        <a:xfrm>
          <a:off x="0" y="898217"/>
          <a:ext cx="2606674" cy="332484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3EAD2-610F-4CED-AEAB-A5A271862DE7}">
      <dsp:nvSpPr>
        <dsp:cNvPr id="0" name=""/>
        <dsp:cNvSpPr/>
      </dsp:nvSpPr>
      <dsp:spPr>
        <a:xfrm>
          <a:off x="104267" y="2228153"/>
          <a:ext cx="2007139" cy="1994904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139700" rIns="139700" bIns="139700" numCol="1" spcCol="1270" anchor="b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104267" y="2228153"/>
        <a:ext cx="2007139" cy="1994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6E4E-940E-4BE4-BD78-14AE7F4B753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5D39-50C7-439D-AD2A-90185426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4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6E4E-940E-4BE4-BD78-14AE7F4B753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5D39-50C7-439D-AD2A-90185426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1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6E4E-940E-4BE4-BD78-14AE7F4B753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5D39-50C7-439D-AD2A-90185426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8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6E4E-940E-4BE4-BD78-14AE7F4B753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5D39-50C7-439D-AD2A-90185426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5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6E4E-940E-4BE4-BD78-14AE7F4B753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5D39-50C7-439D-AD2A-90185426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4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6E4E-940E-4BE4-BD78-14AE7F4B753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5D39-50C7-439D-AD2A-90185426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4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6E4E-940E-4BE4-BD78-14AE7F4B753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5D39-50C7-439D-AD2A-90185426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1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6E4E-940E-4BE4-BD78-14AE7F4B753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5D39-50C7-439D-AD2A-90185426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9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6E4E-940E-4BE4-BD78-14AE7F4B753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5D39-50C7-439D-AD2A-90185426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7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6E4E-940E-4BE4-BD78-14AE7F4B753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5D39-50C7-439D-AD2A-90185426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7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6E4E-940E-4BE4-BD78-14AE7F4B753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5D39-50C7-439D-AD2A-90185426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6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BF6E4E-940E-4BE4-BD78-14AE7F4B753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2E065D39-50C7-439D-AD2A-90185426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2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7" y="1831086"/>
            <a:ext cx="6066857" cy="2441448"/>
          </a:xfrm>
        </p:spPr>
        <p:txBody>
          <a:bodyPr/>
          <a:lstStyle/>
          <a:p>
            <a:r>
              <a:rPr lang="en-US" dirty="0"/>
              <a:t>Animals and Rites of Passage in Ancient Athens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CAMWS 2014</a:t>
            </a:r>
          </a:p>
          <a:p>
            <a:r>
              <a:rPr lang="en-US" dirty="0" smtClean="0"/>
              <a:t>Kenneth Kitchell</a:t>
            </a:r>
          </a:p>
          <a:p>
            <a:r>
              <a:rPr lang="en-US" dirty="0" smtClean="0"/>
              <a:t>kkitchell@classics.umass.edu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 Leiden, Rijksmuseum van Oudheden: </a:t>
            </a:r>
            <a:r>
              <a:rPr lang="nl-NL" b="1" dirty="0" smtClean="0"/>
              <a:t>I1955.1.2</a:t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>500-450 BC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58" r="1395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Dogs accompanying adolescent/adult activities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beazley.ox.ac.uk/Watermark/displayImage.asp?id=%7bA886B10B-8114-4167-87CB-5381B1B12BC9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3" y="1619632"/>
            <a:ext cx="3050381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athenian hoplites departing Sun of Vergina   A Greek symbo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r="520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beazley.ox.ac.uk/Watermark/displayImage.asp?id=%7b750A4009-B522-4B32-9C11-48C8920302C6%7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r="177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beazley.ox.ac.uk/Watermark/displayImage.asp?id=%7b3F723870-3F21-40D0-8DDA-6DE37F9AB441%7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r="87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714500"/>
            <a:ext cx="2125980" cy="1447800"/>
          </a:xfrm>
        </p:spPr>
        <p:txBody>
          <a:bodyPr/>
          <a:lstStyle/>
          <a:p>
            <a:r>
              <a:rPr lang="en-US" dirty="0" err="1"/>
              <a:t>Brygos</a:t>
            </a:r>
            <a:r>
              <a:rPr lang="en-US" dirty="0"/>
              <a:t> Painter</a:t>
            </a:r>
            <a:br>
              <a:rPr lang="en-US" dirty="0"/>
            </a:br>
            <a:r>
              <a:rPr lang="en-US" dirty="0"/>
              <a:t>490-80 BC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Musée</a:t>
            </a:r>
            <a:r>
              <a:rPr lang="en-US" dirty="0"/>
              <a:t> </a:t>
            </a:r>
            <a:r>
              <a:rPr lang="en-US" dirty="0" err="1"/>
              <a:t>départemental</a:t>
            </a:r>
            <a:r>
              <a:rPr lang="en-US" dirty="0"/>
              <a:t> </a:t>
            </a:r>
            <a:r>
              <a:rPr lang="en-US" dirty="0" err="1"/>
              <a:t>d'archéologie</a:t>
            </a:r>
            <a:r>
              <a:rPr lang="en-US" dirty="0"/>
              <a:t> </a:t>
            </a:r>
            <a:r>
              <a:rPr lang="en-US" dirty="0" err="1"/>
              <a:t>Jérôme</a:t>
            </a:r>
            <a:r>
              <a:rPr lang="en-US" dirty="0"/>
              <a:t> </a:t>
            </a:r>
            <a:r>
              <a:rPr lang="en-US" dirty="0" err="1"/>
              <a:t>Carcopino</a:t>
            </a:r>
            <a:r>
              <a:rPr lang="en-US" dirty="0"/>
              <a:t>, </a:t>
            </a:r>
            <a:r>
              <a:rPr lang="en-US" dirty="0" err="1"/>
              <a:t>Aléria</a:t>
            </a:r>
            <a:r>
              <a:rPr lang="en-US" dirty="0"/>
              <a:t>, Haute-Corse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0583" y="3290500"/>
            <a:ext cx="355655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Animals and Rites of Passage in Ancient Athens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640" y="1748058"/>
            <a:ext cx="4595111" cy="33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5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300" r="83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eazley.ox.ac.uk/Watermark/displayImage.asp?id=%7b08C807F5-104E-4D91-9572-FD7FCC485EF6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57" y="1209437"/>
            <a:ext cx="3663119" cy="329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Beazley 7414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475-25 BC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61" b="156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7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Molossian</a:t>
            </a:r>
            <a:r>
              <a:rPr lang="en-US" dirty="0" smtClean="0"/>
              <a:t> Hound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9050" y="1193799"/>
            <a:ext cx="2786808" cy="41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80" y="2564892"/>
            <a:ext cx="2125980" cy="1783080"/>
          </a:xfrm>
        </p:spPr>
        <p:txBody>
          <a:bodyPr>
            <a:normAutofit/>
          </a:bodyPr>
          <a:lstStyle/>
          <a:p>
            <a:r>
              <a:rPr lang="de-DE" dirty="0" smtClean="0"/>
              <a:t>Beazley 5756,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1500" dirty="0"/>
              <a:t>Munich, Antikensammlungen, J861, Munich, Antikensammlungen, 2541</a:t>
            </a:r>
            <a:endParaRPr lang="en-US" sz="15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679" b="10679"/>
          <a:stretch>
            <a:fillRect/>
          </a:stretch>
        </p:blipFill>
        <p:spPr>
          <a:xfrm>
            <a:off x="2601516" y="1384698"/>
            <a:ext cx="6086475" cy="399811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Beazley 200100</a:t>
            </a:r>
            <a:br>
              <a:rPr lang="en-US" dirty="0" smtClean="0"/>
            </a:br>
            <a:r>
              <a:rPr lang="en-US" dirty="0" smtClean="0"/>
              <a:t>550-500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 descr="http://www.beazley.ox.ac.uk/Watermark/displayImage.asp?id=%7b58AE00B9-F6F9-4F6B-B8CB-99D7D8FDE596%7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8" b="46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Gotha, </a:t>
            </a:r>
            <a:r>
              <a:rPr lang="en-US" dirty="0" err="1"/>
              <a:t>Schlossmuseum</a:t>
            </a:r>
            <a:r>
              <a:rPr lang="en-US" dirty="0"/>
              <a:t>, 48</a:t>
            </a:r>
          </a:p>
          <a:p>
            <a:r>
              <a:rPr lang="en-US" dirty="0"/>
              <a:t>Remove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123" name="Picture 3" descr="ac001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1"/>
            <a:ext cx="964406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5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73" y="1693926"/>
            <a:ext cx="2125980" cy="17830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Beazley 203118</a:t>
            </a:r>
            <a:br>
              <a:rPr lang="en-US" b="1" dirty="0" smtClean="0"/>
            </a:br>
            <a:r>
              <a:rPr lang="en-US" b="1" dirty="0" err="1" smtClean="0"/>
              <a:t>Diosphos</a:t>
            </a:r>
            <a:r>
              <a:rPr lang="en-US" b="1" dirty="0" smtClean="0"/>
              <a:t> </a:t>
            </a:r>
            <a:r>
              <a:rPr lang="en-US" b="1" dirty="0" err="1" smtClean="0"/>
              <a:t>ptr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500-450 BC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195" b="3419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Harvard Univ., Arthur M. </a:t>
            </a:r>
            <a:r>
              <a:rPr lang="en-US" b="1" dirty="0" err="1"/>
              <a:t>Sackler</a:t>
            </a:r>
            <a:r>
              <a:rPr lang="en-US" b="1" dirty="0"/>
              <a:t> </a:t>
            </a:r>
            <a:r>
              <a:rPr lang="en-US" b="1" dirty="0" err="1"/>
              <a:t>Mus</a:t>
            </a:r>
            <a:r>
              <a:rPr lang="en-US" b="1" dirty="0"/>
              <a:t>: 1925.30.51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Beazley 9533</a:t>
            </a:r>
            <a:br>
              <a:rPr lang="de-DE" dirty="0" smtClean="0"/>
            </a:br>
            <a:r>
              <a:rPr lang="en-US" b="1" dirty="0" smtClean="0"/>
              <a:t>575-525 BC</a:t>
            </a: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pic>
        <p:nvPicPr>
          <p:cNvPr id="3082" name="Picture 10" descr="http://www.beazley.ox.ac.uk/Watermark/displayImage.asp?id=%7b98081200-C5A8-4D3F-90C0-A7003AE05656%7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r="111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Munich, Antikensammlungen, J1255, Munich,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Kouros</a:t>
            </a:r>
            <a:r>
              <a:rPr lang="en-US" dirty="0" smtClean="0"/>
              <a:t> base</a:t>
            </a:r>
            <a:br>
              <a:rPr lang="en-US" dirty="0" smtClean="0"/>
            </a:br>
            <a:r>
              <a:rPr lang="en-US" dirty="0" smtClean="0"/>
              <a:t>Athens National Museum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510-500 BC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706" r="2470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lost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Otto Keller  </a:t>
            </a:r>
            <a:r>
              <a:rPr lang="en-US" i="1" dirty="0" smtClean="0"/>
              <a:t>Di e </a:t>
            </a:r>
            <a:r>
              <a:rPr lang="en-US" i="1" dirty="0" err="1" smtClean="0"/>
              <a:t>antike</a:t>
            </a:r>
            <a:r>
              <a:rPr lang="en-US" i="1" dirty="0" smtClean="0"/>
              <a:t> </a:t>
            </a:r>
            <a:r>
              <a:rPr lang="en-US" i="1" dirty="0" err="1" smtClean="0"/>
              <a:t>Tierwelt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7" b="117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08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Museum 1772,0320.275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440-30 BC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449" b="174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Painter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ca. 48o BC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3" b="2660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British Museum </a:t>
            </a:r>
            <a:r>
              <a:rPr lang="en-US" dirty="0"/>
              <a:t>1843,1103.74</a:t>
            </a:r>
          </a:p>
        </p:txBody>
      </p:sp>
    </p:spTree>
    <p:extLst>
      <p:ext uri="{BB962C8B-B14F-4D97-AF65-F5344CB8AC3E}">
        <p14:creationId xmlns:p14="http://schemas.microsoft.com/office/powerpoint/2010/main" val="41380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Moschion</a:t>
            </a:r>
            <a:r>
              <a:rPr lang="en-US" dirty="0" smtClean="0"/>
              <a:t> stele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Alxenor</a:t>
            </a:r>
            <a:r>
              <a:rPr lang="en-US" dirty="0" smtClean="0"/>
              <a:t> stele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1728426"/>
              </p:ext>
            </p:extLst>
          </p:nvPr>
        </p:nvGraphicFramePr>
        <p:xfrm>
          <a:off x="2900363" y="868363"/>
          <a:ext cx="2606675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19" y="868363"/>
            <a:ext cx="1641699" cy="5121275"/>
          </a:xfrm>
        </p:spPr>
      </p:pic>
    </p:spTree>
    <p:extLst>
      <p:ext uri="{BB962C8B-B14F-4D97-AF65-F5344CB8AC3E}">
        <p14:creationId xmlns:p14="http://schemas.microsoft.com/office/powerpoint/2010/main" val="15566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Hunting Hound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450-400 BC</a:t>
            </a:r>
            <a:br>
              <a:rPr lang="en-US" dirty="0" smtClean="0"/>
            </a:br>
            <a:r>
              <a:rPr lang="en-US" dirty="0" smtClean="0"/>
              <a:t>Munich</a:t>
            </a:r>
            <a:br>
              <a:rPr lang="en-US" dirty="0" smtClean="0"/>
            </a:br>
            <a:r>
              <a:rPr lang="en-US" b="1" dirty="0" err="1"/>
              <a:t>Antikensammlungen</a:t>
            </a:r>
            <a:r>
              <a:rPr lang="en-US" b="1" dirty="0"/>
              <a:t>: </a:t>
            </a:r>
            <a:r>
              <a:rPr lang="en-US" b="1" dirty="0" smtClean="0"/>
              <a:t>J861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24" y="1529965"/>
            <a:ext cx="4536041" cy="3788928"/>
          </a:xfrm>
        </p:spPr>
      </p:pic>
    </p:spTree>
    <p:extLst>
      <p:ext uri="{BB962C8B-B14F-4D97-AF65-F5344CB8AC3E}">
        <p14:creationId xmlns:p14="http://schemas.microsoft.com/office/powerpoint/2010/main" val="9149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- </a:t>
            </a:r>
            <a:r>
              <a:rPr lang="en-US" dirty="0"/>
              <a:t>to 1</a:t>
            </a:r>
            <a:r>
              <a:rPr lang="en-US" baseline="30000" dirty="0"/>
              <a:t>st</a:t>
            </a:r>
            <a:r>
              <a:rPr lang="en-US" dirty="0"/>
              <a:t>-century </a:t>
            </a:r>
            <a:r>
              <a:rPr lang="en-US" dirty="0" smtClean="0"/>
              <a:t>BC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Accession number: 387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http://archaeologicalmuseum.jhu.edu/wp-content/uploads/2011/04/JHD5293-700x4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42" y="1398165"/>
            <a:ext cx="5649452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3226" y="5267327"/>
            <a:ext cx="56102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  <a:p>
            <a:r>
              <a:rPr lang="en-US" sz="1350" dirty="0"/>
              <a:t>Johns Hopkins Archaeological Museum</a:t>
            </a:r>
          </a:p>
        </p:txBody>
      </p:sp>
    </p:spTree>
    <p:extLst>
      <p:ext uri="{BB962C8B-B14F-4D97-AF65-F5344CB8AC3E}">
        <p14:creationId xmlns:p14="http://schemas.microsoft.com/office/powerpoint/2010/main" val="2489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Melisto</a:t>
            </a:r>
            <a:r>
              <a:rPr lang="en-US" dirty="0" smtClean="0"/>
              <a:t> stele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Harvard Museums</a:t>
            </a:r>
            <a:endParaRPr lang="en-US" dirty="0"/>
          </a:p>
        </p:txBody>
      </p:sp>
      <p:pic>
        <p:nvPicPr>
          <p:cNvPr id="4" name="Content Placeholder 3" descr="http://nrs.harvard.edu/urn-3:HUAM:53510_dynmc?width=560&amp;height=56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95" y="1172909"/>
            <a:ext cx="3286125" cy="43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41" y="1624411"/>
            <a:ext cx="2259935" cy="379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Moschion</a:t>
            </a:r>
            <a:r>
              <a:rPr lang="en-US" dirty="0" smtClean="0"/>
              <a:t> stele</a:t>
            </a:r>
            <a:br>
              <a:rPr lang="en-US" dirty="0" smtClean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>Getty</a:t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>Mid 4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1135263"/>
            <a:ext cx="3181350" cy="4580616"/>
          </a:xfrm>
        </p:spPr>
      </p:pic>
    </p:spTree>
    <p:extLst>
      <p:ext uri="{BB962C8B-B14F-4D97-AF65-F5344CB8AC3E}">
        <p14:creationId xmlns:p14="http://schemas.microsoft.com/office/powerpoint/2010/main" val="27006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err="1" smtClean="0"/>
              <a:t>Chous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British </a:t>
            </a:r>
            <a:r>
              <a:rPr lang="en-US" dirty="0"/>
              <a:t>Museum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1864,1007.231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420BC-400BC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2692" y="1351454"/>
            <a:ext cx="3130850" cy="41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 Copenhagen, National Museum, </a:t>
            </a:r>
            <a:r>
              <a:rPr lang="en-US" dirty="0" smtClean="0"/>
              <a:t>B141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de-DE" b="1" dirty="0"/>
              <a:t>Basel, Antikenmuseum und Sammlung Ludwig: BS1941.122</a:t>
            </a:r>
            <a:endParaRPr lang="en-US" dirty="0"/>
          </a:p>
        </p:txBody>
      </p:sp>
      <p:pic>
        <p:nvPicPr>
          <p:cNvPr id="1026" name="Picture 2" descr="http://www.beazley.ox.ac.uk/Watermark/displayImage.asp?id=%7bEC254B85-510E-4083-A568-1B42ABE2E8A2%7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0363" y="1766122"/>
            <a:ext cx="2606675" cy="33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eazley.ox.ac.uk/Vases/SPIFF/Images200/SWZ07/CVA.SWZ07.356.3/ac001001.j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642" y="1896575"/>
            <a:ext cx="3429320" cy="30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1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Erlangen, </a:t>
            </a:r>
            <a:r>
              <a:rPr lang="en-US" b="1" dirty="0" smtClean="0"/>
              <a:t>Friedrich-Alexander-</a:t>
            </a:r>
            <a:r>
              <a:rPr lang="en-US" b="1" dirty="0" err="1" smtClean="0"/>
              <a:t>Universitat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I 321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448" b="1744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own Arrow 8"/>
          <p:cNvSpPr/>
          <p:nvPr/>
        </p:nvSpPr>
        <p:spPr>
          <a:xfrm rot="2674228">
            <a:off x="8128417" y="2639447"/>
            <a:ext cx="528404" cy="1057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6991350" y="3419475"/>
            <a:ext cx="1609725" cy="227647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271</TotalTime>
  <Words>114</Words>
  <Application>Microsoft Office PowerPoint</Application>
  <PresentationFormat>On-screen Show (4:3)</PresentationFormat>
  <Paragraphs>39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Corbel</vt:lpstr>
      <vt:lpstr>Wingdings 2</vt:lpstr>
      <vt:lpstr>Frame</vt:lpstr>
      <vt:lpstr>Animals and Rites of Passage in Ancient Athens</vt:lpstr>
      <vt:lpstr>Molossian Hound</vt:lpstr>
      <vt:lpstr>Hunting Hound  450-400 BC Munich Antikensammlungen: J861</vt:lpstr>
      <vt:lpstr>4th- to 1st-century BC   Accession number: 387 </vt:lpstr>
      <vt:lpstr>Melisto stele  Harvard Museums</vt:lpstr>
      <vt:lpstr>Moschion stele  Getty  Mid 4th </vt:lpstr>
      <vt:lpstr>Chous    British Museum   1864,1007.231  420BC-400BC </vt:lpstr>
      <vt:lpstr> Copenhagen, National Museum, B141  Basel, Antikenmuseum und Sammlung Ludwig: BS1941.122</vt:lpstr>
      <vt:lpstr>Erlangen, Friedrich-Alexander-Universitat  I 321</vt:lpstr>
      <vt:lpstr> Leiden, Rijksmuseum van Oudheden: I1955.1.2  500-450 BC</vt:lpstr>
      <vt:lpstr>Dogs accompanying adolescent/adult activities</vt:lpstr>
      <vt:lpstr>PowerPoint Presentation</vt:lpstr>
      <vt:lpstr>PowerPoint Presentation</vt:lpstr>
      <vt:lpstr>PowerPoint Presentation</vt:lpstr>
      <vt:lpstr>PowerPoint Presentation</vt:lpstr>
      <vt:lpstr>Brygos Painter 490-80 BC</vt:lpstr>
      <vt:lpstr>  </vt:lpstr>
      <vt:lpstr>The hunt</vt:lpstr>
      <vt:lpstr>Beazley 7414  475-25 BC</vt:lpstr>
      <vt:lpstr>Beazley 5756,  Munich, Antikensammlungen, J861, Munich, Antikensammlungen, 2541</vt:lpstr>
      <vt:lpstr>Beazley 200100 550-500 </vt:lpstr>
      <vt:lpstr>Beazley 203118 Diosphos ptr 500-450 BC </vt:lpstr>
      <vt:lpstr>Beazley 9533 575-525 BC </vt:lpstr>
      <vt:lpstr>Kouros base Athens National Museum  510-500 BC</vt:lpstr>
      <vt:lpstr>Now lost</vt:lpstr>
      <vt:lpstr>British Museum 1772,0320.275  440-30 BC</vt:lpstr>
      <vt:lpstr>Berlin Painter  ca. 48o BC </vt:lpstr>
      <vt:lpstr>Moschion stele  Alxenor stele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Dogs as Social Markers</dc:title>
  <dc:creator>Kenneth Kitchell</dc:creator>
  <cp:lastModifiedBy>Kenneth Kitchell</cp:lastModifiedBy>
  <cp:revision>24</cp:revision>
  <dcterms:created xsi:type="dcterms:W3CDTF">2014-03-13T20:01:58Z</dcterms:created>
  <dcterms:modified xsi:type="dcterms:W3CDTF">2014-03-23T19:40:43Z</dcterms:modified>
</cp:coreProperties>
</file>